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7" r:id="rId9"/>
    <p:sldId id="284" r:id="rId10"/>
    <p:sldId id="285" r:id="rId11"/>
    <p:sldId id="279" r:id="rId12"/>
    <p:sldId id="278" r:id="rId13"/>
    <p:sldId id="276" r:id="rId14"/>
    <p:sldId id="280" r:id="rId15"/>
    <p:sldId id="281" r:id="rId16"/>
    <p:sldId id="282" r:id="rId17"/>
    <p:sldId id="283" r:id="rId18"/>
    <p:sldId id="257" r:id="rId19"/>
    <p:sldId id="258" r:id="rId20"/>
    <p:sldId id="259" r:id="rId21"/>
    <p:sldId id="267" r:id="rId22"/>
    <p:sldId id="260" r:id="rId23"/>
    <p:sldId id="262" r:id="rId24"/>
    <p:sldId id="261" r:id="rId25"/>
    <p:sldId id="263" r:id="rId26"/>
    <p:sldId id="268" r:id="rId27"/>
    <p:sldId id="264" r:id="rId28"/>
    <p:sldId id="269" r:id="rId29"/>
    <p:sldId id="26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352485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402864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25220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2009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289091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FEBA03B-EEFF-4DCC-9956-92B631595FDC}" type="datetimeFigureOut">
              <a:rPr lang="en-US" smtClean="0"/>
              <a:t>11/25/2025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157374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FEBA03B-EEFF-4DCC-9956-92B631595FDC}" type="datetimeFigureOut">
              <a:rPr lang="en-US" smtClean="0"/>
              <a:t>11/25/2025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420359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FEBA03B-EEFF-4DCC-9956-92B631595FDC}" type="datetimeFigureOut">
              <a:rPr lang="en-US" smtClean="0"/>
              <a:t>11/25/2025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190902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FEBA03B-EEFF-4DCC-9956-92B631595FDC}" type="datetimeFigureOut">
              <a:rPr lang="en-US" smtClean="0"/>
              <a:t>11/25/2025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36955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FEBA03B-EEFF-4DCC-9956-92B631595FDC}" type="datetimeFigureOut">
              <a:rPr lang="en-US" smtClean="0"/>
              <a:t>11/25/2025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223344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FEBA03B-EEFF-4DCC-9956-92B631595FDC}" type="datetimeFigureOut">
              <a:rPr lang="en-US" smtClean="0"/>
              <a:t>11/25/2025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463B1C1-A47E-4362-BAB7-A2FD88919CFD}" type="slidenum">
              <a:rPr lang="en-US" smtClean="0"/>
              <a:t>‹#›</a:t>
            </a:fld>
            <a:endParaRPr lang="en-US"/>
          </a:p>
        </p:txBody>
      </p:sp>
    </p:spTree>
    <p:extLst>
      <p:ext uri="{BB962C8B-B14F-4D97-AF65-F5344CB8AC3E}">
        <p14:creationId xmlns:p14="http://schemas.microsoft.com/office/powerpoint/2010/main" val="147207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BA03B-EEFF-4DCC-9956-92B631595FDC}" type="datetimeFigureOut">
              <a:rPr lang="en-US" smtClean="0"/>
              <a:t>11/25/2025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3B1C1-A47E-4362-BAB7-A2FD88919CFD}" type="slidenum">
              <a:rPr lang="en-US" smtClean="0"/>
              <a:t>‹#›</a:t>
            </a:fld>
            <a:endParaRPr lang="en-US"/>
          </a:p>
        </p:txBody>
      </p:sp>
    </p:spTree>
    <p:extLst>
      <p:ext uri="{BB962C8B-B14F-4D97-AF65-F5344CB8AC3E}">
        <p14:creationId xmlns:p14="http://schemas.microsoft.com/office/powerpoint/2010/main" val="226886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Tissues of Fish</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3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37" t="29697" r="27983" b="18030"/>
          <a:stretch/>
        </p:blipFill>
        <p:spPr bwMode="auto">
          <a:xfrm>
            <a:off x="228600" y="0"/>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84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Functions</a:t>
            </a:r>
            <a:r>
              <a:rPr lang="en-US" dirty="0" smtClean="0"/>
              <a:t> </a:t>
            </a:r>
            <a:endParaRPr lang="en-US" dirty="0"/>
          </a:p>
        </p:txBody>
      </p:sp>
      <p:sp>
        <p:nvSpPr>
          <p:cNvPr id="3" name="عنصر نائب للمحتوى 2"/>
          <p:cNvSpPr>
            <a:spLocks noGrp="1"/>
          </p:cNvSpPr>
          <p:nvPr>
            <p:ph idx="1"/>
          </p:nvPr>
        </p:nvSpPr>
        <p:spPr>
          <a:xfrm>
            <a:off x="152400" y="1600200"/>
            <a:ext cx="8534400" cy="4525963"/>
          </a:xfrm>
        </p:spPr>
        <p:txBody>
          <a:bodyPr>
            <a:normAutofit/>
          </a:bodyPr>
          <a:lstStyle/>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kidney, the primary site for hematopoiesis in the fish, the hematopoietic </a:t>
            </a:r>
            <a:r>
              <a:rPr lang="en-US" dirty="0" smtClean="0">
                <a:latin typeface="Times New Roman" panose="02020603050405020304" pitchFamily="18" charset="0"/>
                <a:cs typeface="Times New Roman" panose="02020603050405020304" pitchFamily="18" charset="0"/>
              </a:rPr>
              <a:t>tissue forms </a:t>
            </a:r>
            <a:r>
              <a:rPr lang="en-US" dirty="0">
                <a:latin typeface="Times New Roman" panose="02020603050405020304" pitchFamily="18" charset="0"/>
                <a:cs typeface="Times New Roman" panose="02020603050405020304" pitchFamily="18" charset="0"/>
              </a:rPr>
              <a:t>a support matrix for the nephrons of the posterior kidney but the anterior or </a:t>
            </a:r>
            <a:r>
              <a:rPr lang="en-US" dirty="0" smtClean="0">
                <a:latin typeface="Times New Roman" panose="02020603050405020304" pitchFamily="18" charset="0"/>
                <a:cs typeface="Times New Roman" panose="02020603050405020304" pitchFamily="18" charset="0"/>
              </a:rPr>
              <a:t>head kidney </a:t>
            </a:r>
            <a:r>
              <a:rPr lang="en-US" dirty="0">
                <a:latin typeface="Times New Roman" panose="02020603050405020304" pitchFamily="18" charset="0"/>
                <a:cs typeface="Times New Roman" panose="02020603050405020304" pitchFamily="18" charset="0"/>
              </a:rPr>
              <a:t>is almost exclusively </a:t>
            </a:r>
            <a:r>
              <a:rPr lang="en-US" dirty="0" smtClean="0">
                <a:latin typeface="Times New Roman" panose="02020603050405020304" pitchFamily="18" charset="0"/>
                <a:cs typeface="Times New Roman" panose="02020603050405020304" pitchFamily="18" charset="0"/>
              </a:rPr>
              <a:t>hematopoietic</a:t>
            </a:r>
          </a:p>
          <a:p>
            <a:pPr algn="just"/>
            <a:r>
              <a:rPr lang="en-US" dirty="0" smtClean="0">
                <a:latin typeface="Times New Roman" panose="02020603050405020304" pitchFamily="18" charset="0"/>
                <a:cs typeface="Times New Roman" panose="02020603050405020304" pitchFamily="18" charset="0"/>
              </a:rPr>
              <a:t> osmotic regulation of water and salts rather than the excretion of nitrogenous wastes as </a:t>
            </a:r>
            <a:r>
              <a:rPr lang="en-US" smtClean="0">
                <a:latin typeface="Times New Roman" panose="02020603050405020304" pitchFamily="18" charset="0"/>
                <a:cs typeface="Times New Roman" panose="02020603050405020304" pitchFamily="18" charset="0"/>
              </a:rPr>
              <a:t>in mammals.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24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ureters</a:t>
            </a:r>
          </a:p>
        </p:txBody>
      </p:sp>
      <p:sp>
        <p:nvSpPr>
          <p:cNvPr id="3" name="عنصر نائب للمحتوى 2"/>
          <p:cNvSpPr>
            <a:spLocks noGrp="1"/>
          </p:cNvSpPr>
          <p:nvPr>
            <p:ph idx="1"/>
          </p:nvPr>
        </p:nvSpPr>
        <p:spPr>
          <a:xfrm>
            <a:off x="0" y="1600200"/>
            <a:ext cx="8686800" cy="4525963"/>
          </a:xfrm>
        </p:spPr>
        <p:txBody>
          <a:bodyPr/>
          <a:lstStyle/>
          <a:p>
            <a:pPr marL="0" indent="0">
              <a:buNone/>
            </a:pPr>
            <a:endParaRPr lang="en-US" dirty="0"/>
          </a:p>
          <a:p>
            <a:pPr marL="0" indent="0">
              <a:buNone/>
            </a:pPr>
            <a:r>
              <a:rPr lang="en-US" dirty="0" smtClean="0">
                <a:solidFill>
                  <a:srgbClr val="FF0000"/>
                </a:solidFill>
              </a:rPr>
              <a:t>Function: </a:t>
            </a:r>
            <a:r>
              <a:rPr lang="en-US" dirty="0" smtClean="0"/>
              <a:t>which </a:t>
            </a:r>
            <a:r>
              <a:rPr lang="en-US" dirty="0"/>
              <a:t>conduct urine from the collecting ducts to the urinary </a:t>
            </a:r>
            <a:r>
              <a:rPr lang="en-US" dirty="0" smtClean="0"/>
              <a:t>papilla.</a:t>
            </a:r>
          </a:p>
          <a:p>
            <a:pPr marL="0" indent="0">
              <a:buNone/>
            </a:pPr>
            <a:r>
              <a:rPr lang="en-US" dirty="0" smtClean="0"/>
              <a:t> The ureters may </a:t>
            </a:r>
            <a:r>
              <a:rPr lang="en-US" dirty="0"/>
              <a:t>fuse at </a:t>
            </a:r>
            <a:r>
              <a:rPr lang="en-US" dirty="0" smtClean="0"/>
              <a:t>any level </a:t>
            </a:r>
            <a:r>
              <a:rPr lang="en-US" dirty="0"/>
              <a:t>and may be dilated, after fusion, to form a </a:t>
            </a:r>
            <a:r>
              <a:rPr lang="en-US" dirty="0" smtClean="0"/>
              <a:t>bladder.</a:t>
            </a:r>
            <a:endParaRPr lang="en-US" dirty="0"/>
          </a:p>
        </p:txBody>
      </p:sp>
    </p:spTree>
    <p:extLst>
      <p:ext uri="{BB962C8B-B14F-4D97-AF65-F5344CB8AC3E}">
        <p14:creationId xmlns:p14="http://schemas.microsoft.com/office/powerpoint/2010/main" val="244531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Reproductive </a:t>
            </a:r>
            <a:r>
              <a:rPr lang="en-US" dirty="0" smtClean="0"/>
              <a:t>system</a:t>
            </a:r>
            <a:endParaRPr lang="en-US" dirty="0"/>
          </a:p>
        </p:txBody>
      </p:sp>
      <p:sp>
        <p:nvSpPr>
          <p:cNvPr id="3" name="عنصر نائب للمحتوى 2"/>
          <p:cNvSpPr>
            <a:spLocks noGrp="1"/>
          </p:cNvSpPr>
          <p:nvPr>
            <p:ph idx="1"/>
          </p:nvPr>
        </p:nvSpPr>
        <p:spPr>
          <a:xfrm>
            <a:off x="457200" y="1600200"/>
            <a:ext cx="1752600" cy="4525963"/>
          </a:xfrm>
        </p:spPr>
        <p:txBody>
          <a:bodyPr/>
          <a:lstStyle/>
          <a:p>
            <a:pPr marL="0" indent="0">
              <a:buNone/>
            </a:pPr>
            <a:r>
              <a:rPr lang="en-US" dirty="0"/>
              <a:t> </a:t>
            </a:r>
            <a:r>
              <a:rPr lang="en-US" dirty="0" smtClean="0"/>
              <a:t>Ovaries.</a:t>
            </a:r>
          </a:p>
          <a:p>
            <a:pPr marL="0" indent="0">
              <a:buNone/>
            </a:pPr>
            <a:r>
              <a:rPr lang="en-US" dirty="0" smtClean="0"/>
              <a:t> </a:t>
            </a:r>
            <a:r>
              <a:rPr lang="en-US" dirty="0"/>
              <a:t>Testes.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396" y="1647825"/>
            <a:ext cx="28575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337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7010400" y="4343400"/>
            <a:ext cx="1148712" cy="523220"/>
          </a:xfrm>
          <a:prstGeom prst="rect">
            <a:avLst/>
          </a:prstGeom>
        </p:spPr>
        <p:txBody>
          <a:bodyPr wrap="none">
            <a:spAutoFit/>
          </a:bodyPr>
          <a:lstStyle/>
          <a:p>
            <a:r>
              <a:rPr lang="en-US" sz="2800" b="1" dirty="0"/>
              <a:t>Testes</a:t>
            </a:r>
            <a:r>
              <a:rPr lang="en-US" b="1" dirty="0"/>
              <a:t> </a:t>
            </a:r>
            <a:endParaRPr lang="en-US" dirty="0"/>
          </a:p>
        </p:txBody>
      </p:sp>
      <p:sp>
        <p:nvSpPr>
          <p:cNvPr id="5" name="مستطيل 4"/>
          <p:cNvSpPr/>
          <p:nvPr/>
        </p:nvSpPr>
        <p:spPr>
          <a:xfrm>
            <a:off x="3767740" y="4196006"/>
            <a:ext cx="1246431" cy="584775"/>
          </a:xfrm>
          <a:prstGeom prst="rect">
            <a:avLst/>
          </a:prstGeom>
        </p:spPr>
        <p:txBody>
          <a:bodyPr wrap="none">
            <a:spAutoFit/>
          </a:bodyPr>
          <a:lstStyle/>
          <a:p>
            <a:r>
              <a:rPr lang="en-US" sz="3200" b="1" dirty="0"/>
              <a:t>Ovary</a:t>
            </a:r>
            <a:r>
              <a:rPr lang="en-US" b="1" dirty="0"/>
              <a:t> </a:t>
            </a:r>
            <a:endParaRPr lang="en-US" dirty="0"/>
          </a:p>
        </p:txBody>
      </p:sp>
    </p:spTree>
    <p:extLst>
      <p:ext uri="{BB962C8B-B14F-4D97-AF65-F5344CB8AC3E}">
        <p14:creationId xmlns:p14="http://schemas.microsoft.com/office/powerpoint/2010/main" val="64876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tests </a:t>
            </a:r>
            <a:endParaRPr lang="en-US" dirty="0"/>
          </a:p>
        </p:txBody>
      </p:sp>
      <p:sp>
        <p:nvSpPr>
          <p:cNvPr id="3" name="عنصر نائب للمحتوى 2"/>
          <p:cNvSpPr>
            <a:spLocks noGrp="1"/>
          </p:cNvSpPr>
          <p:nvPr>
            <p:ph idx="1"/>
          </p:nvPr>
        </p:nvSpPr>
        <p:spPr/>
        <p:txBody>
          <a:bodyPr>
            <a:normAutofit fontScale="85000" lnSpcReduction="20000"/>
          </a:bodyPr>
          <a:lstStyle/>
          <a:p>
            <a:pPr algn="just"/>
            <a:r>
              <a:rPr lang="en-US" dirty="0"/>
              <a:t>The testes are paired organs, suspended by mesenteries from the dorsal abdominal wall, alongside </a:t>
            </a:r>
            <a:r>
              <a:rPr lang="en-US" dirty="0" smtClean="0"/>
              <a:t>or below </a:t>
            </a:r>
            <a:r>
              <a:rPr lang="en-US" dirty="0"/>
              <a:t>the swim </a:t>
            </a:r>
            <a:r>
              <a:rPr lang="en-US" dirty="0" smtClean="0"/>
              <a:t>bladder.</a:t>
            </a:r>
          </a:p>
          <a:p>
            <a:pPr algn="just"/>
            <a:r>
              <a:rPr lang="en-US" dirty="0"/>
              <a:t>Histology: comprised of a series of tubules or blind sacs, </a:t>
            </a:r>
            <a:r>
              <a:rPr lang="en-US" dirty="0" smtClean="0"/>
              <a:t>the seminiferous </a:t>
            </a:r>
            <a:r>
              <a:rPr lang="en-US" dirty="0"/>
              <a:t>tubules, which are lined with </a:t>
            </a:r>
            <a:r>
              <a:rPr lang="en-US" dirty="0" err="1"/>
              <a:t>spermatogenic</a:t>
            </a:r>
            <a:r>
              <a:rPr lang="en-US" dirty="0"/>
              <a:t> epithelium. </a:t>
            </a:r>
            <a:endParaRPr lang="en-US" dirty="0" smtClean="0"/>
          </a:p>
          <a:p>
            <a:pPr algn="just"/>
            <a:r>
              <a:rPr lang="en-US" dirty="0" smtClean="0"/>
              <a:t>The process of maturation of the male gamete:  involves the multiplication of </a:t>
            </a:r>
            <a:r>
              <a:rPr lang="en-US" dirty="0" err="1" smtClean="0"/>
              <a:t>spermatogonia</a:t>
            </a:r>
            <a:r>
              <a:rPr lang="en-US" dirty="0" smtClean="0"/>
              <a:t> which develop from the </a:t>
            </a:r>
            <a:r>
              <a:rPr lang="en-US" dirty="0" err="1" smtClean="0"/>
              <a:t>spermatogenic</a:t>
            </a:r>
            <a:r>
              <a:rPr lang="en-US" dirty="0"/>
              <a:t> </a:t>
            </a:r>
            <a:r>
              <a:rPr lang="en-US" dirty="0" smtClean="0"/>
              <a:t>epithelium </a:t>
            </a:r>
            <a:r>
              <a:rPr lang="en-US" dirty="0"/>
              <a:t>(primordial germ cell) to form spermatocytes. </a:t>
            </a:r>
            <a:r>
              <a:rPr lang="en-US" dirty="0" smtClean="0"/>
              <a:t>nourishing</a:t>
            </a:r>
            <a:r>
              <a:rPr lang="en-US" dirty="0"/>
              <a:t>, cells of the seminiferous epithelium known as </a:t>
            </a:r>
            <a:r>
              <a:rPr lang="en-US" dirty="0" err="1"/>
              <a:t>Sertoli</a:t>
            </a:r>
            <a:r>
              <a:rPr lang="en-US" dirty="0"/>
              <a:t> cells until ready for release</a:t>
            </a:r>
          </a:p>
        </p:txBody>
      </p:sp>
    </p:spTree>
    <p:extLst>
      <p:ext uri="{BB962C8B-B14F-4D97-AF65-F5344CB8AC3E}">
        <p14:creationId xmlns:p14="http://schemas.microsoft.com/office/powerpoint/2010/main" val="414442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90" t="34848" r="31648" b="16212"/>
          <a:stretch/>
        </p:blipFill>
        <p:spPr bwMode="auto">
          <a:xfrm>
            <a:off x="609600" y="1219200"/>
            <a:ext cx="7658517" cy="504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81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ovary</a:t>
            </a:r>
            <a:endParaRPr lang="en-US" dirty="0"/>
          </a:p>
        </p:txBody>
      </p:sp>
      <p:sp>
        <p:nvSpPr>
          <p:cNvPr id="3" name="عنصر نائب للمحتوى 2"/>
          <p:cNvSpPr>
            <a:spLocks noGrp="1"/>
          </p:cNvSpPr>
          <p:nvPr>
            <p:ph idx="1"/>
          </p:nvPr>
        </p:nvSpPr>
        <p:spPr/>
        <p:txBody>
          <a:bodyPr>
            <a:normAutofit fontScale="77500" lnSpcReduction="20000"/>
          </a:bodyPr>
          <a:lstStyle/>
          <a:p>
            <a:r>
              <a:rPr lang="en-US" dirty="0"/>
              <a:t>The ovarian follicle is an aggregate of ova and epithelial cells</a:t>
            </a:r>
            <a:r>
              <a:rPr lang="en-US" dirty="0" smtClean="0"/>
              <a:t>.</a:t>
            </a:r>
          </a:p>
          <a:p>
            <a:r>
              <a:rPr lang="en-US" dirty="0"/>
              <a:t>These follicles start as </a:t>
            </a:r>
            <a:r>
              <a:rPr lang="en-US" dirty="0" err="1"/>
              <a:t>oogonia</a:t>
            </a:r>
            <a:r>
              <a:rPr lang="en-US" dirty="0"/>
              <a:t>, or primitive</a:t>
            </a:r>
          </a:p>
          <a:p>
            <a:r>
              <a:rPr lang="en-US" dirty="0"/>
              <a:t>egg mother cells, which are periodically generated in the germinal epithelium. The </a:t>
            </a:r>
            <a:r>
              <a:rPr lang="en-US" dirty="0" err="1"/>
              <a:t>oogonia</a:t>
            </a:r>
            <a:r>
              <a:rPr lang="en-US" dirty="0"/>
              <a:t> are made </a:t>
            </a:r>
            <a:r>
              <a:rPr lang="en-US" dirty="0" smtClean="0"/>
              <a:t>up of </a:t>
            </a:r>
            <a:r>
              <a:rPr lang="en-US" dirty="0"/>
              <a:t>cells which are beginning to mature to form and produce oocytes. Small epithelial cells form a </a:t>
            </a:r>
            <a:r>
              <a:rPr lang="en-US" dirty="0" smtClean="0"/>
              <a:t>single layer </a:t>
            </a:r>
            <a:r>
              <a:rPr lang="en-US" dirty="0"/>
              <a:t>surrounding the </a:t>
            </a:r>
            <a:r>
              <a:rPr lang="en-US" dirty="0" err="1"/>
              <a:t>Oogonia</a:t>
            </a:r>
            <a:r>
              <a:rPr lang="en-US" dirty="0"/>
              <a:t>. The epithelial cells grow as the ovum grows and are separated from it </a:t>
            </a:r>
            <a:r>
              <a:rPr lang="en-US" dirty="0" smtClean="0"/>
              <a:t>by a </a:t>
            </a:r>
            <a:r>
              <a:rPr lang="en-US" dirty="0"/>
              <a:t>gradually thickening hyaline capsule. These are responsible for nourishing the ovum and secreting </a:t>
            </a:r>
            <a:r>
              <a:rPr lang="en-US" dirty="0" smtClean="0"/>
              <a:t>its yolk</a:t>
            </a:r>
            <a:r>
              <a:rPr lang="en-US" dirty="0"/>
              <a:t>. In many species, several generations of ova may be found in different stages of development at </a:t>
            </a:r>
            <a:r>
              <a:rPr lang="en-US" dirty="0" smtClean="0"/>
              <a:t>one time</a:t>
            </a:r>
            <a:endParaRPr lang="en-US" dirty="0"/>
          </a:p>
        </p:txBody>
      </p:sp>
    </p:spTree>
    <p:extLst>
      <p:ext uri="{BB962C8B-B14F-4D97-AF65-F5344CB8AC3E}">
        <p14:creationId xmlns:p14="http://schemas.microsoft.com/office/powerpoint/2010/main" val="327512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98" t="39546" r="38637" b="26818"/>
          <a:stretch/>
        </p:blipFill>
        <p:spPr bwMode="auto">
          <a:xfrm>
            <a:off x="838200" y="4572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6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Tissues of Fish</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dirty="0" smtClean="0"/>
              <a:t>Five basic tissues </a:t>
            </a:r>
          </a:p>
          <a:p>
            <a:pPr marL="0" indent="0">
              <a:buNone/>
            </a:pPr>
            <a:r>
              <a:rPr lang="en-US" dirty="0" smtClean="0"/>
              <a:t>1- Epithelial tissue </a:t>
            </a:r>
            <a:r>
              <a:rPr lang="ar-IQ" smtClean="0"/>
              <a:t>للاطلاع </a:t>
            </a:r>
            <a:endParaRPr lang="en-US" dirty="0" smtClean="0"/>
          </a:p>
          <a:p>
            <a:pPr marL="0" indent="0">
              <a:buNone/>
            </a:pPr>
            <a:r>
              <a:rPr lang="en-US" dirty="0" smtClean="0"/>
              <a:t>2- Connective tissues </a:t>
            </a:r>
          </a:p>
          <a:p>
            <a:pPr marL="0" indent="0">
              <a:buNone/>
            </a:pPr>
            <a:r>
              <a:rPr lang="en-US" dirty="0" smtClean="0"/>
              <a:t>3- Skeletal tissues </a:t>
            </a:r>
          </a:p>
          <a:p>
            <a:pPr marL="0" indent="0">
              <a:buNone/>
            </a:pPr>
            <a:r>
              <a:rPr lang="en-US" dirty="0" smtClean="0"/>
              <a:t>4- Muscular tissues </a:t>
            </a:r>
            <a:endParaRPr lang="en-US" dirty="0"/>
          </a:p>
        </p:txBody>
      </p:sp>
    </p:spTree>
    <p:extLst>
      <p:ext uri="{BB962C8B-B14F-4D97-AF65-F5344CB8AC3E}">
        <p14:creationId xmlns:p14="http://schemas.microsoft.com/office/powerpoint/2010/main" val="199444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1- Epithelium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219200"/>
            <a:ext cx="8610600" cy="5410200"/>
          </a:xfrm>
        </p:spPr>
        <p:txBody>
          <a:bodyPr>
            <a:normAutofit fontScale="92500" lnSpcReduction="10000"/>
          </a:bodyPr>
          <a:lstStyle/>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Consisted</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p>
          <a:p>
            <a:pPr marL="0" indent="0">
              <a:buNone/>
            </a:pPr>
            <a:r>
              <a:rPr lang="en-US" dirty="0" smtClean="0">
                <a:latin typeface="Times New Roman" panose="02020603050405020304" pitchFamily="18" charset="0"/>
                <a:cs typeface="Times New Roman" panose="02020603050405020304" pitchFamily="18" charset="0"/>
              </a:rPr>
              <a:t>1- Contiguous cells</a:t>
            </a:r>
          </a:p>
          <a:p>
            <a:pPr marL="0" indent="0">
              <a:buNone/>
            </a:pPr>
            <a:r>
              <a:rPr lang="en-US" dirty="0" smtClean="0">
                <a:latin typeface="Times New Roman" panose="02020603050405020304" pitchFamily="18" charset="0"/>
                <a:cs typeface="Times New Roman" panose="02020603050405020304" pitchFamily="18" charset="0"/>
              </a:rPr>
              <a:t>2- Small amount of intercellular matrix</a:t>
            </a:r>
          </a:p>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Function </a:t>
            </a:r>
          </a:p>
          <a:p>
            <a:pPr marL="0" indent="0">
              <a:buNone/>
            </a:pPr>
            <a:r>
              <a:rPr lang="en-US" dirty="0" smtClean="0">
                <a:latin typeface="Times New Roman" panose="02020603050405020304" pitchFamily="18" charset="0"/>
                <a:cs typeface="Times New Roman" panose="02020603050405020304" pitchFamily="18" charset="0"/>
              </a:rPr>
              <a:t>1- Lining cavities</a:t>
            </a:r>
          </a:p>
          <a:p>
            <a:pPr marL="0" indent="0">
              <a:buNone/>
            </a:pPr>
            <a:r>
              <a:rPr lang="en-US" dirty="0" smtClean="0">
                <a:latin typeface="Times New Roman" panose="02020603050405020304" pitchFamily="18" charset="0"/>
                <a:cs typeface="Times New Roman" panose="02020603050405020304" pitchFamily="18" charset="0"/>
              </a:rPr>
              <a:t>2- Covering surface </a:t>
            </a:r>
          </a:p>
          <a:p>
            <a:pPr marL="0" indent="0">
              <a:buNone/>
            </a:pPr>
            <a:r>
              <a:rPr lang="en-US" dirty="0" smtClean="0">
                <a:latin typeface="Times New Roman" panose="02020603050405020304" pitchFamily="18" charset="0"/>
                <a:cs typeface="Times New Roman" panose="02020603050405020304" pitchFamily="18" charset="0"/>
              </a:rPr>
              <a:t>3- Forms the essential parts of glands</a:t>
            </a:r>
          </a:p>
          <a:p>
            <a:pPr marL="0" indent="0" algn="just">
              <a:buNone/>
            </a:pPr>
            <a:r>
              <a:rPr lang="en-US" b="1" dirty="0" smtClean="0">
                <a:solidFill>
                  <a:srgbClr val="C00000"/>
                </a:solidFill>
                <a:latin typeface="Times New Roman" panose="02020603050405020304" pitchFamily="18" charset="0"/>
                <a:cs typeface="Times New Roman" panose="02020603050405020304" pitchFamily="18" charset="0"/>
              </a:rPr>
              <a:t>Glands: </a:t>
            </a:r>
            <a:r>
              <a:rPr lang="en-US" dirty="0" smtClean="0">
                <a:latin typeface="Times New Roman" panose="02020603050405020304" pitchFamily="18" charset="0"/>
                <a:cs typeface="Times New Roman" panose="02020603050405020304" pitchFamily="18" charset="0"/>
              </a:rPr>
              <a:t>Which are masses of cells specialized for secretion of a given product into the lumen of a duct or into a body of cavity, or into the blood or lymph stream.  </a:t>
            </a:r>
          </a:p>
          <a:p>
            <a:pPr marL="0" indent="0">
              <a:buNone/>
            </a:pPr>
            <a:endParaRPr lang="en-US"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08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p:spPr>
        <p:txBody>
          <a:bodyPr/>
          <a:lstStyle/>
          <a:p>
            <a:r>
              <a:rPr lang="en-US" dirty="0"/>
              <a:t>Fish anatomy</a:t>
            </a:r>
          </a:p>
        </p:txBody>
      </p:sp>
      <p:sp>
        <p:nvSpPr>
          <p:cNvPr id="3" name="عنصر نائب للمحتوى 2"/>
          <p:cNvSpPr>
            <a:spLocks noGrp="1"/>
          </p:cNvSpPr>
          <p:nvPr>
            <p:ph idx="1"/>
          </p:nvPr>
        </p:nvSpPr>
        <p:spPr>
          <a:xfrm>
            <a:off x="381000" y="914400"/>
            <a:ext cx="8229600" cy="4525963"/>
          </a:xfrm>
        </p:spPr>
        <p:txBody>
          <a:bodyPr/>
          <a:lstStyle/>
          <a:p>
            <a:r>
              <a:rPr lang="en-US" dirty="0"/>
              <a:t>A/ External fish anatomy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99" t="53478" r="44077" b="23479"/>
          <a:stretch/>
        </p:blipFill>
        <p:spPr bwMode="auto">
          <a:xfrm>
            <a:off x="5205845" y="2590800"/>
            <a:ext cx="375111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0" y="1428690"/>
            <a:ext cx="5257801"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1.The body: Divided into head, trunk and tail.</a:t>
            </a:r>
          </a:p>
        </p:txBody>
      </p:sp>
      <p:sp>
        <p:nvSpPr>
          <p:cNvPr id="5" name="مستطيل 4"/>
          <p:cNvSpPr/>
          <p:nvPr/>
        </p:nvSpPr>
        <p:spPr>
          <a:xfrm>
            <a:off x="0" y="1844219"/>
            <a:ext cx="5105401" cy="4708981"/>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Skin: </a:t>
            </a:r>
            <a:r>
              <a:rPr lang="en-US" sz="2000" dirty="0" smtClean="0">
                <a:latin typeface="Times New Roman" panose="02020603050405020304" pitchFamily="18" charset="0"/>
                <a:cs typeface="Times New Roman" panose="02020603050405020304" pitchFamily="18" charset="0"/>
              </a:rPr>
              <a:t>consisted of Epidermis</a:t>
            </a:r>
            <a:r>
              <a:rPr lang="en-US" sz="2000" dirty="0">
                <a:latin typeface="Times New Roman" panose="02020603050405020304" pitchFamily="18" charset="0"/>
                <a:cs typeface="Times New Roman" panose="02020603050405020304" pitchFamily="18" charset="0"/>
              </a:rPr>
              <a:t>, Dermis and Scales (calcified plates originating in the dermis and covered by the epidermis).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epidermis: is </a:t>
            </a:r>
            <a:r>
              <a:rPr lang="en-US" sz="2000" dirty="0" err="1" smtClean="0">
                <a:latin typeface="Times New Roman" panose="02020603050405020304" pitchFamily="18" charset="0"/>
                <a:cs typeface="Times New Roman" panose="02020603050405020304" pitchFamily="18" charset="0"/>
              </a:rPr>
              <a:t>colourless</a:t>
            </a:r>
            <a:r>
              <a:rPr lang="en-US" sz="2000" dirty="0">
                <a:latin typeface="Times New Roman" panose="02020603050405020304" pitchFamily="18" charset="0"/>
                <a:cs typeface="Times New Roman" panose="02020603050405020304" pitchFamily="18" charset="0"/>
              </a:rPr>
              <a:t>. Instead, the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of the skin is largely due to </a:t>
            </a:r>
            <a:r>
              <a:rPr lang="en-US" sz="2000" dirty="0" err="1">
                <a:latin typeface="Times New Roman" panose="02020603050405020304" pitchFamily="18" charset="0"/>
                <a:cs typeface="Times New Roman" panose="02020603050405020304" pitchFamily="18" charset="0"/>
              </a:rPr>
              <a:t>chromatophores</a:t>
            </a:r>
            <a:r>
              <a:rPr lang="en-US" sz="2000" dirty="0">
                <a:latin typeface="Times New Roman" panose="02020603050405020304" pitchFamily="18" charset="0"/>
                <a:cs typeface="Times New Roman" panose="02020603050405020304" pitchFamily="18" charset="0"/>
              </a:rPr>
              <a:t> in the dermis, which, in addition to melanin, may contain guanine or carotenoid pigments</a:t>
            </a:r>
            <a:r>
              <a:rPr lang="en-US" sz="2000" dirty="0" smtClean="0">
                <a:latin typeface="Times New Roman" panose="02020603050405020304" pitchFamily="18" charset="0"/>
                <a:cs typeface="Times New Roman" panose="02020603050405020304" pitchFamily="18" charset="0"/>
              </a:rPr>
              <a:t>.</a:t>
            </a:r>
          </a:p>
          <a:p>
            <a:pPr algn="just"/>
            <a:r>
              <a:rPr lang="en-US" sz="2000" b="1" dirty="0" smtClean="0">
                <a:solidFill>
                  <a:srgbClr val="FF0000"/>
                </a:solidFill>
                <a:latin typeface="Times New Roman" panose="02020603050405020304" pitchFamily="18" charset="0"/>
                <a:cs typeface="Times New Roman" panose="02020603050405020304" pitchFamily="18" charset="0"/>
              </a:rPr>
              <a:t>Dermis: </a:t>
            </a:r>
            <a:r>
              <a:rPr lang="en-US" sz="2000" dirty="0" smtClean="0">
                <a:latin typeface="Times New Roman" panose="02020603050405020304" pitchFamily="18" charset="0"/>
                <a:cs typeface="Times New Roman" panose="02020603050405020304" pitchFamily="18" charset="0"/>
              </a:rPr>
              <a:t>contains </a:t>
            </a:r>
            <a:r>
              <a:rPr lang="en-US" sz="2000" dirty="0">
                <a:latin typeface="Times New Roman" panose="02020603050405020304" pitchFamily="18" charset="0"/>
                <a:cs typeface="Times New Roman" panose="02020603050405020304" pitchFamily="18" charset="0"/>
              </a:rPr>
              <a:t>two </a:t>
            </a:r>
            <a:r>
              <a:rPr lang="en-US" sz="2000" dirty="0" smtClean="0">
                <a:latin typeface="Times New Roman" panose="02020603050405020304" pitchFamily="18" charset="0"/>
                <a:cs typeface="Times New Roman" panose="02020603050405020304" pitchFamily="18" charset="0"/>
              </a:rPr>
              <a:t>strata </a:t>
            </a:r>
            <a:r>
              <a:rPr lang="en-US" sz="2000" dirty="0" err="1" smtClean="0">
                <a:latin typeface="Times New Roman" panose="02020603050405020304" pitchFamily="18" charset="0"/>
                <a:cs typeface="Times New Roman" panose="02020603050405020304" pitchFamily="18" charset="0"/>
              </a:rPr>
              <a:t>spongiosum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compactum.</a:t>
            </a:r>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solidFill>
                  <a:srgbClr val="FF0000"/>
                </a:solidFill>
                <a:latin typeface="Times New Roman" panose="02020603050405020304" pitchFamily="18" charset="0"/>
                <a:cs typeface="Times New Roman" panose="02020603050405020304" pitchFamily="18" charset="0"/>
              </a:rPr>
              <a:t>Cells: </a:t>
            </a:r>
          </a:p>
          <a:p>
            <a:pPr algn="just"/>
            <a:r>
              <a:rPr lang="en-US" sz="2000" b="1" dirty="0" smtClean="0">
                <a:solidFill>
                  <a:srgbClr val="FF0000"/>
                </a:solidFill>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Mucus-secreting</a:t>
            </a:r>
            <a:r>
              <a:rPr lang="en-US" sz="2000" dirty="0" smtClean="0">
                <a:latin typeface="Times New Roman" panose="02020603050405020304" pitchFamily="18" charset="0"/>
                <a:cs typeface="Times New Roman" panose="02020603050405020304" pitchFamily="18" charset="0"/>
              </a:rPr>
              <a:t> cells </a:t>
            </a:r>
            <a:r>
              <a:rPr lang="en-US" sz="2000" dirty="0">
                <a:latin typeface="Times New Roman" panose="02020603050405020304" pitchFamily="18" charset="0"/>
                <a:cs typeface="Times New Roman" panose="02020603050405020304" pitchFamily="18" charset="0"/>
              </a:rPr>
              <a:t>that called mucous layer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2- </a:t>
            </a:r>
            <a:r>
              <a:rPr lang="en-US" sz="2000" b="1" dirty="0" smtClean="0">
                <a:solidFill>
                  <a:srgbClr val="FF0000"/>
                </a:solidFill>
                <a:latin typeface="Times New Roman" panose="02020603050405020304" pitchFamily="18" charset="0"/>
                <a:cs typeface="Times New Roman" panose="02020603050405020304" pitchFamily="18" charset="0"/>
              </a:rPr>
              <a:t>poison </a:t>
            </a:r>
            <a:r>
              <a:rPr lang="en-US" sz="2000" b="1" dirty="0" err="1" smtClean="0">
                <a:solidFill>
                  <a:srgbClr val="FF0000"/>
                </a:solidFill>
                <a:latin typeface="Times New Roman" panose="02020603050405020304" pitchFamily="18" charset="0"/>
                <a:cs typeface="Times New Roman" panose="02020603050405020304" pitchFamily="18" charset="0"/>
              </a:rPr>
              <a:t>glands:</a:t>
            </a:r>
            <a:r>
              <a:rPr lang="en-US" sz="2000" dirty="0" err="1" smtClean="0">
                <a:latin typeface="Times New Roman" panose="02020603050405020304" pitchFamily="18" charset="0"/>
                <a:cs typeface="Times New Roman" panose="02020603050405020304" pitchFamily="18" charset="0"/>
              </a:rPr>
              <a:t>This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layer is protecting the fish from parasites and diseases. </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721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lstStyle/>
          <a:p>
            <a:pPr marL="0" indent="0">
              <a:buNone/>
            </a:pPr>
            <a:r>
              <a:rPr lang="en-US" b="1" dirty="0" smtClean="0">
                <a:solidFill>
                  <a:srgbClr val="C00000"/>
                </a:solidFill>
              </a:rPr>
              <a:t>Epithelial cells </a:t>
            </a:r>
            <a:r>
              <a:rPr lang="en-US" dirty="0" smtClean="0"/>
              <a:t>them are supported by basement membrane that separates them from the underlying connective tissues.</a:t>
            </a:r>
          </a:p>
          <a:p>
            <a:pPr marL="0" indent="0">
              <a:buNone/>
            </a:pPr>
            <a:r>
              <a:rPr lang="en-US" b="1" dirty="0" smtClean="0">
                <a:solidFill>
                  <a:srgbClr val="C00000"/>
                </a:solidFill>
              </a:rPr>
              <a:t>Types of cells: </a:t>
            </a:r>
          </a:p>
          <a:p>
            <a:pPr marL="0" indent="0">
              <a:buNone/>
            </a:pPr>
            <a:r>
              <a:rPr lang="en-US" dirty="0" smtClean="0"/>
              <a:t>Mucous-secreting cells.</a:t>
            </a:r>
          </a:p>
          <a:p>
            <a:pPr marL="0" indent="0">
              <a:buNone/>
            </a:pPr>
            <a:r>
              <a:rPr lang="en-US" dirty="0" smtClean="0"/>
              <a:t> </a:t>
            </a:r>
          </a:p>
          <a:p>
            <a:pPr marL="0" indent="0">
              <a:buNone/>
            </a:pPr>
            <a:endParaRPr lang="en-US" b="1" dirty="0">
              <a:solidFill>
                <a:srgbClr val="C00000"/>
              </a:solidFill>
            </a:endParaRPr>
          </a:p>
        </p:txBody>
      </p:sp>
    </p:spTree>
    <p:extLst>
      <p:ext uri="{BB962C8B-B14F-4D97-AF65-F5344CB8AC3E}">
        <p14:creationId xmlns:p14="http://schemas.microsoft.com/office/powerpoint/2010/main" val="352755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533400"/>
            <a:ext cx="3962400" cy="5943600"/>
          </a:xfrm>
        </p:spPr>
        <p:txBody>
          <a:bodyPr>
            <a:normAutofit fontScale="70000" lnSpcReduction="20000"/>
          </a:bodyPr>
          <a:lstStyle/>
          <a:p>
            <a:r>
              <a:rPr lang="en-US" dirty="0"/>
              <a:t>Buccal cavity. The upper external surface is lined </a:t>
            </a:r>
            <a:r>
              <a:rPr lang="en-US" dirty="0" smtClean="0"/>
              <a:t>by a </a:t>
            </a:r>
            <a:r>
              <a:rPr lang="en-US" dirty="0" err="1" smtClean="0"/>
              <a:t>strafied</a:t>
            </a:r>
            <a:r>
              <a:rPr lang="en-US" dirty="0" smtClean="0"/>
              <a:t> </a:t>
            </a:r>
            <a:r>
              <a:rPr lang="en-US" dirty="0"/>
              <a:t>epithelium and many </a:t>
            </a:r>
            <a:r>
              <a:rPr lang="en-US" dirty="0" smtClean="0"/>
              <a:t>cells </a:t>
            </a:r>
            <a:r>
              <a:rPr lang="en-US" dirty="0"/>
              <a:t>(unicellular</a:t>
            </a:r>
          </a:p>
          <a:p>
            <a:r>
              <a:rPr lang="en-US" dirty="0"/>
              <a:t>glands - magenta) are located side by side at </a:t>
            </a:r>
            <a:r>
              <a:rPr lang="en-US" dirty="0" smtClean="0"/>
              <a:t>its surface</a:t>
            </a:r>
            <a:r>
              <a:rPr lang="en-US" dirty="0"/>
              <a:t>. </a:t>
            </a:r>
            <a:r>
              <a:rPr lang="en-US" dirty="0" smtClean="0"/>
              <a:t>most  of epithelial </a:t>
            </a:r>
            <a:r>
              <a:rPr lang="en-US" dirty="0"/>
              <a:t>layer </a:t>
            </a:r>
            <a:r>
              <a:rPr lang="en-US" dirty="0" smtClean="0"/>
              <a:t>are usually </a:t>
            </a:r>
            <a:r>
              <a:rPr lang="en-US" dirty="0"/>
              <a:t>cuboidal or columnar in shape and in </a:t>
            </a:r>
            <a:r>
              <a:rPr lang="en-US" dirty="0" smtClean="0"/>
              <a:t>contact with </a:t>
            </a:r>
            <a:r>
              <a:rPr lang="en-US" dirty="0"/>
              <a:t>the basement membrane (black arrow). </a:t>
            </a:r>
            <a:r>
              <a:rPr lang="en-US" dirty="0" smtClean="0"/>
              <a:t>This one </a:t>
            </a:r>
            <a:r>
              <a:rPr lang="en-US" dirty="0"/>
              <a:t>is mainly composed of </a:t>
            </a:r>
            <a:r>
              <a:rPr lang="en-US" dirty="0" err="1"/>
              <a:t>glycosaminoglycans</a:t>
            </a:r>
            <a:r>
              <a:rPr lang="en-US" dirty="0"/>
              <a:t> </a:t>
            </a:r>
            <a:r>
              <a:rPr lang="en-US" dirty="0" smtClean="0"/>
              <a:t>and (</a:t>
            </a:r>
            <a:r>
              <a:rPr lang="en-US" dirty="0" err="1" smtClean="0"/>
              <a:t>glyco</a:t>
            </a:r>
            <a:r>
              <a:rPr lang="en-US" dirty="0" smtClean="0"/>
              <a:t>)proteins </a:t>
            </a:r>
            <a:r>
              <a:rPr lang="en-US" dirty="0"/>
              <a:t>and separates the epithelium </a:t>
            </a:r>
            <a:r>
              <a:rPr lang="en-US" dirty="0" smtClean="0"/>
              <a:t>from the </a:t>
            </a:r>
            <a:r>
              <a:rPr lang="en-US" dirty="0"/>
              <a:t>underlying </a:t>
            </a:r>
            <a:r>
              <a:rPr lang="en-US" dirty="0" smtClean="0"/>
              <a:t>connective tissue </a:t>
            </a:r>
            <a:r>
              <a:rPr lang="en-US" dirty="0"/>
              <a:t>(*). </a:t>
            </a:r>
            <a:endParaRPr lang="en-US" dirty="0" smtClean="0"/>
          </a:p>
          <a:p>
            <a:r>
              <a:rPr lang="en-US" dirty="0" smtClean="0"/>
              <a:t>The </a:t>
            </a:r>
            <a:r>
              <a:rPr lang="en-US" dirty="0"/>
              <a:t>nuclei </a:t>
            </a:r>
            <a:r>
              <a:rPr lang="en-US" dirty="0" smtClean="0"/>
              <a:t>of the </a:t>
            </a:r>
            <a:r>
              <a:rPr lang="en-US" dirty="0"/>
              <a:t>epidermal cells are stained blue (white arrows).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0"/>
            <a:ext cx="4953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89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2- The connective tissues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52400" y="1295400"/>
            <a:ext cx="8763000" cy="5410200"/>
          </a:xfrm>
        </p:spPr>
        <p:txBody>
          <a:bodyPr/>
          <a:lstStyle/>
          <a:p>
            <a:pPr marL="0" indent="0" algn="just">
              <a:buNone/>
            </a:pPr>
            <a:r>
              <a:rPr lang="en-US" b="1" dirty="0" smtClean="0">
                <a:solidFill>
                  <a:srgbClr val="C00000"/>
                </a:solidFill>
                <a:latin typeface="Times New Roman" panose="02020603050405020304" pitchFamily="18" charset="0"/>
                <a:cs typeface="Times New Roman" panose="02020603050405020304" pitchFamily="18" charset="0"/>
              </a:rPr>
              <a:t>The connective tissues: </a:t>
            </a:r>
            <a:r>
              <a:rPr lang="en-US" dirty="0" smtClean="0">
                <a:latin typeface="Times New Roman" panose="02020603050405020304" pitchFamily="18" charset="0"/>
                <a:cs typeface="Times New Roman" panose="02020603050405020304" pitchFamily="18" charset="0"/>
              </a:rPr>
              <a:t>Are the a divers group of tissues that share a common origin from the mesenchyme of the embryo.</a:t>
            </a:r>
          </a:p>
          <a:p>
            <a:pPr marL="0" indent="0" algn="just">
              <a:buNone/>
            </a:pPr>
            <a:r>
              <a:rPr lang="en-US" b="1" dirty="0" smtClean="0">
                <a:solidFill>
                  <a:srgbClr val="C00000"/>
                </a:solidFill>
                <a:latin typeface="Times New Roman" panose="02020603050405020304" pitchFamily="18" charset="0"/>
                <a:cs typeface="Times New Roman" panose="02020603050405020304" pitchFamily="18" charset="0"/>
              </a:rPr>
              <a:t>Function: </a:t>
            </a:r>
            <a:r>
              <a:rPr lang="en-US" dirty="0" smtClean="0">
                <a:latin typeface="Times New Roman" panose="02020603050405020304" pitchFamily="18" charset="0"/>
                <a:cs typeface="Times New Roman" panose="02020603050405020304" pitchFamily="18" charset="0"/>
              </a:rPr>
              <a:t>Connecting and filling tissues.</a:t>
            </a:r>
          </a:p>
          <a:p>
            <a:pPr marL="0" indent="0" algn="just">
              <a:buNone/>
            </a:pPr>
            <a:r>
              <a:rPr lang="en-US" b="1" dirty="0" smtClean="0">
                <a:solidFill>
                  <a:srgbClr val="C00000"/>
                </a:solidFill>
                <a:latin typeface="Times New Roman" panose="02020603050405020304" pitchFamily="18" charset="0"/>
                <a:cs typeface="Times New Roman" panose="02020603050405020304" pitchFamily="18" charset="0"/>
              </a:rPr>
              <a:t>Location: </a:t>
            </a:r>
            <a:r>
              <a:rPr lang="en-US" dirty="0" smtClean="0">
                <a:latin typeface="Times New Roman" panose="02020603050405020304" pitchFamily="18" charset="0"/>
                <a:cs typeface="Times New Roman" panose="02020603050405020304" pitchFamily="18" charset="0"/>
              </a:rPr>
              <a:t>Lying beneath the epithelial tissues of the skin, of the digestive tract, of the tubular organs, between the muscles between the masses of secreting cells in the glands.</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64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Structures of connective tissues  </a:t>
            </a:r>
            <a:endParaRPr lang="en-US" b="1" dirty="0">
              <a:solidFill>
                <a:srgbClr val="C00000"/>
              </a:solidFill>
            </a:endParaRPr>
          </a:p>
        </p:txBody>
      </p:sp>
      <p:sp>
        <p:nvSpPr>
          <p:cNvPr id="3" name="عنصر نائب للمحتوى 2"/>
          <p:cNvSpPr>
            <a:spLocks noGrp="1"/>
          </p:cNvSpPr>
          <p:nvPr>
            <p:ph idx="1"/>
          </p:nvPr>
        </p:nvSpPr>
        <p:spPr/>
        <p:txBody>
          <a:bodyPr/>
          <a:lstStyle/>
          <a:p>
            <a:pPr marL="0" indent="0">
              <a:buNone/>
            </a:pPr>
            <a:r>
              <a:rPr lang="en-US" dirty="0" smtClean="0"/>
              <a:t>1- cells</a:t>
            </a:r>
          </a:p>
          <a:p>
            <a:pPr marL="0" indent="0">
              <a:buNone/>
            </a:pPr>
            <a:r>
              <a:rPr lang="en-US" dirty="0" smtClean="0"/>
              <a:t>2- Fibers </a:t>
            </a:r>
          </a:p>
          <a:p>
            <a:pPr marL="0" indent="0">
              <a:buNone/>
            </a:pPr>
            <a:r>
              <a:rPr lang="en-US" dirty="0" smtClean="0"/>
              <a:t>3- Extracellular matrix </a:t>
            </a:r>
            <a:endParaRPr lang="en-US" dirty="0"/>
          </a:p>
        </p:txBody>
      </p:sp>
    </p:spTree>
    <p:extLst>
      <p:ext uri="{BB962C8B-B14F-4D97-AF65-F5344CB8AC3E}">
        <p14:creationId xmlns:p14="http://schemas.microsoft.com/office/powerpoint/2010/main" val="303819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Types of cells </a:t>
            </a:r>
            <a:endParaRPr lang="en-US" b="1" dirty="0">
              <a:solidFill>
                <a:srgbClr val="C00000"/>
              </a:solidFill>
            </a:endParaRPr>
          </a:p>
        </p:txBody>
      </p:sp>
      <p:sp>
        <p:nvSpPr>
          <p:cNvPr id="3" name="عنصر نائب للمحتوى 2"/>
          <p:cNvSpPr>
            <a:spLocks noGrp="1"/>
          </p:cNvSpPr>
          <p:nvPr>
            <p:ph idx="1"/>
          </p:nvPr>
        </p:nvSpPr>
        <p:spPr/>
        <p:txBody>
          <a:bodyPr>
            <a:normAutofit lnSpcReduction="10000"/>
          </a:bodyPr>
          <a:lstStyle/>
          <a:p>
            <a:pPr marL="514350" indent="-514350">
              <a:buFont typeface="+mj-lt"/>
              <a:buAutoNum type="arabicPeriod"/>
            </a:pPr>
            <a:r>
              <a:rPr lang="en-US" dirty="0" smtClean="0"/>
              <a:t>Fixed cells</a:t>
            </a:r>
          </a:p>
          <a:p>
            <a:pPr marL="514350" indent="-514350">
              <a:buFont typeface="+mj-lt"/>
              <a:buAutoNum type="alphaLcParenR"/>
            </a:pPr>
            <a:r>
              <a:rPr lang="en-US" dirty="0" smtClean="0"/>
              <a:t>Fibroblast </a:t>
            </a:r>
          </a:p>
          <a:p>
            <a:pPr marL="514350" indent="-514350">
              <a:buFont typeface="+mj-lt"/>
              <a:buAutoNum type="alphaLcParenR"/>
            </a:pPr>
            <a:r>
              <a:rPr lang="en-US" dirty="0" smtClean="0"/>
              <a:t>Adipose cells</a:t>
            </a:r>
          </a:p>
          <a:p>
            <a:pPr marL="0" indent="0">
              <a:buNone/>
            </a:pPr>
            <a:r>
              <a:rPr lang="en-US" dirty="0" smtClean="0"/>
              <a:t>2- Free cells </a:t>
            </a:r>
          </a:p>
          <a:p>
            <a:pPr marL="514350" indent="-514350">
              <a:buFont typeface="+mj-lt"/>
              <a:buAutoNum type="alphaLcParenR"/>
            </a:pPr>
            <a:r>
              <a:rPr lang="en-US" dirty="0" smtClean="0"/>
              <a:t>Macrophage </a:t>
            </a:r>
          </a:p>
          <a:p>
            <a:pPr marL="514350" indent="-514350">
              <a:buFont typeface="+mj-lt"/>
              <a:buAutoNum type="alphaLcParenR"/>
            </a:pPr>
            <a:r>
              <a:rPr lang="en-US" dirty="0"/>
              <a:t> </a:t>
            </a:r>
            <a:r>
              <a:rPr lang="en-US" dirty="0" smtClean="0"/>
              <a:t>plasma cells </a:t>
            </a:r>
          </a:p>
          <a:p>
            <a:pPr marL="514350" indent="-514350">
              <a:buFont typeface="+mj-lt"/>
              <a:buAutoNum type="alphaLcParenR"/>
            </a:pPr>
            <a:r>
              <a:rPr lang="en-US" dirty="0"/>
              <a:t> </a:t>
            </a:r>
            <a:r>
              <a:rPr lang="en-US" dirty="0" smtClean="0"/>
              <a:t>mast cells </a:t>
            </a:r>
          </a:p>
          <a:p>
            <a:pPr marL="0" indent="0">
              <a:buNone/>
            </a:pPr>
            <a:r>
              <a:rPr lang="en-US" dirty="0" smtClean="0"/>
              <a:t> </a:t>
            </a:r>
            <a:endParaRPr lang="en-US" dirty="0"/>
          </a:p>
        </p:txBody>
      </p:sp>
    </p:spTree>
    <p:extLst>
      <p:ext uri="{BB962C8B-B14F-4D97-AF65-F5344CB8AC3E}">
        <p14:creationId xmlns:p14="http://schemas.microsoft.com/office/powerpoint/2010/main" val="334871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Types of connective tissues </a:t>
            </a:r>
            <a:endParaRPr lang="en-US" b="1" dirty="0">
              <a:solidFill>
                <a:srgbClr val="C00000"/>
              </a:solidFill>
            </a:endParaRPr>
          </a:p>
        </p:txBody>
      </p:sp>
      <p:sp>
        <p:nvSpPr>
          <p:cNvPr id="3" name="عنصر نائب للمحتوى 2"/>
          <p:cNvSpPr>
            <a:spLocks noGrp="1"/>
          </p:cNvSpPr>
          <p:nvPr>
            <p:ph idx="1"/>
          </p:nvPr>
        </p:nvSpPr>
        <p:spPr/>
        <p:txBody>
          <a:bodyPr/>
          <a:lstStyle/>
          <a:p>
            <a:pPr marL="514350" indent="-514350">
              <a:buFont typeface="+mj-lt"/>
              <a:buAutoNum type="arabicPeriod"/>
            </a:pPr>
            <a:r>
              <a:rPr lang="en-US" dirty="0" smtClean="0"/>
              <a:t> Loose connective tissues </a:t>
            </a:r>
          </a:p>
          <a:p>
            <a:pPr marL="514350" indent="-514350">
              <a:buFont typeface="+mj-lt"/>
              <a:buAutoNum type="arabicPeriod"/>
            </a:pPr>
            <a:r>
              <a:rPr lang="en-US" dirty="0"/>
              <a:t> </a:t>
            </a:r>
            <a:r>
              <a:rPr lang="en-US" dirty="0" smtClean="0"/>
              <a:t>dense connective tissues </a:t>
            </a:r>
          </a:p>
          <a:p>
            <a:pPr marL="514350" indent="-514350">
              <a:buFont typeface="+mj-lt"/>
              <a:buAutoNum type="arabicPeriod"/>
            </a:pPr>
            <a:r>
              <a:rPr lang="en-US" dirty="0"/>
              <a:t> </a:t>
            </a:r>
            <a:r>
              <a:rPr lang="en-US" dirty="0" smtClean="0"/>
              <a:t>The adipose tissues </a:t>
            </a:r>
          </a:p>
          <a:p>
            <a:pPr marL="514350" indent="-514350">
              <a:buFont typeface="+mj-lt"/>
              <a:buAutoNum type="arabicPeriod"/>
            </a:pPr>
            <a:r>
              <a:rPr lang="en-US" dirty="0"/>
              <a:t> </a:t>
            </a:r>
            <a:r>
              <a:rPr lang="en-US" dirty="0" smtClean="0"/>
              <a:t>Ligament </a:t>
            </a:r>
            <a:endParaRPr lang="en-US" dirty="0"/>
          </a:p>
        </p:txBody>
      </p:sp>
    </p:spTree>
    <p:extLst>
      <p:ext uri="{BB962C8B-B14F-4D97-AF65-F5344CB8AC3E}">
        <p14:creationId xmlns:p14="http://schemas.microsoft.com/office/powerpoint/2010/main" val="352364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3581400" cy="4525963"/>
          </a:xfrm>
        </p:spPr>
        <p:txBody>
          <a:bodyPr>
            <a:normAutofit fontScale="55000" lnSpcReduction="20000"/>
          </a:bodyPr>
          <a:lstStyle/>
          <a:p>
            <a:r>
              <a:rPr lang="en-US" dirty="0"/>
              <a:t>Hyaline </a:t>
            </a:r>
            <a:r>
              <a:rPr lang="en-US" dirty="0" smtClean="0"/>
              <a:t>cartilage </a:t>
            </a:r>
            <a:r>
              <a:rPr lang="en-US" dirty="0"/>
              <a:t>takes up the largest part of this micrograph.</a:t>
            </a:r>
          </a:p>
          <a:p>
            <a:r>
              <a:rPr lang="en-US" dirty="0" smtClean="0"/>
              <a:t>Cartilage </a:t>
            </a:r>
            <a:r>
              <a:rPr lang="en-US" dirty="0"/>
              <a:t>is a semi-rigid form of skeletal </a:t>
            </a:r>
            <a:r>
              <a:rPr lang="en-US" dirty="0" smtClean="0"/>
              <a:t>tissue which </a:t>
            </a:r>
            <a:r>
              <a:rPr lang="en-US" dirty="0"/>
              <a:t>contains neither blood vessels nor nerves.</a:t>
            </a:r>
          </a:p>
          <a:p>
            <a:r>
              <a:rPr lang="en-US" dirty="0"/>
              <a:t>Chondrocytes </a:t>
            </a:r>
            <a:r>
              <a:rPr lang="en-US" dirty="0" smtClean="0"/>
              <a:t>(</a:t>
            </a:r>
            <a:r>
              <a:rPr lang="en-US" dirty="0" err="1" smtClean="0"/>
              <a:t>whi</a:t>
            </a:r>
            <a:r>
              <a:rPr lang="en-US" dirty="0" err="1"/>
              <a:t>t</a:t>
            </a:r>
            <a:r>
              <a:rPr lang="en-US" dirty="0" err="1" smtClean="0"/>
              <a:t>sh</a:t>
            </a:r>
            <a:r>
              <a:rPr lang="en-US" dirty="0" smtClean="0"/>
              <a:t> </a:t>
            </a:r>
            <a:r>
              <a:rPr lang="en-US" dirty="0"/>
              <a:t>with </a:t>
            </a:r>
            <a:r>
              <a:rPr lang="en-US" dirty="0" smtClean="0"/>
              <a:t>blue </a:t>
            </a:r>
            <a:r>
              <a:rPr lang="en-US" dirty="0"/>
              <a:t>nuclei) are mature</a:t>
            </a:r>
          </a:p>
          <a:p>
            <a:r>
              <a:rPr lang="en-US" dirty="0" smtClean="0"/>
              <a:t>cartilage </a:t>
            </a:r>
            <a:r>
              <a:rPr lang="en-US" dirty="0"/>
              <a:t>cells </a:t>
            </a:r>
            <a:r>
              <a:rPr lang="en-US" dirty="0" smtClean="0"/>
              <a:t>scattered </a:t>
            </a:r>
            <a:r>
              <a:rPr lang="en-US" dirty="0"/>
              <a:t>in an abundant </a:t>
            </a:r>
            <a:r>
              <a:rPr lang="en-US" dirty="0" smtClean="0"/>
              <a:t>extracellular matrix</a:t>
            </a:r>
            <a:r>
              <a:rPr lang="en-US" dirty="0"/>
              <a:t>. This one (*) contains collagenous </a:t>
            </a:r>
            <a:r>
              <a:rPr lang="en-US" dirty="0" smtClean="0"/>
              <a:t>fibers </a:t>
            </a:r>
            <a:r>
              <a:rPr lang="en-US" dirty="0"/>
              <a:t>(not</a:t>
            </a:r>
          </a:p>
          <a:p>
            <a:r>
              <a:rPr lang="en-US" dirty="0"/>
              <a:t>visible) and a predominant ground substance. The</a:t>
            </a:r>
          </a:p>
          <a:p>
            <a:r>
              <a:rPr lang="en-US" dirty="0"/>
              <a:t>lamella of </a:t>
            </a:r>
            <a:r>
              <a:rPr lang="en-US" dirty="0" smtClean="0"/>
              <a:t>cartilage </a:t>
            </a:r>
            <a:r>
              <a:rPr lang="en-US" dirty="0"/>
              <a:t>shown here is lined by a thin </a:t>
            </a:r>
            <a:r>
              <a:rPr lang="en-US" dirty="0" smtClean="0"/>
              <a:t>perichondrium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64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695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Muscular tissues</a:t>
            </a:r>
            <a:endParaRPr lang="en-US"/>
          </a:p>
        </p:txBody>
      </p:sp>
      <p:sp>
        <p:nvSpPr>
          <p:cNvPr id="3" name="عنصر نائب للمحتوى 2"/>
          <p:cNvSpPr>
            <a:spLocks noGrp="1"/>
          </p:cNvSpPr>
          <p:nvPr>
            <p:ph idx="1"/>
          </p:nvPr>
        </p:nvSpPr>
        <p:spPr/>
        <p:txBody>
          <a:bodyPr/>
          <a:lstStyle/>
          <a:p>
            <a:r>
              <a:rPr lang="en-US" dirty="0" smtClean="0"/>
              <a:t>Types of muscular tissues</a:t>
            </a:r>
          </a:p>
          <a:p>
            <a:pPr marL="514350" indent="-514350">
              <a:buFont typeface="+mj-lt"/>
              <a:buAutoNum type="arabicPeriod"/>
            </a:pPr>
            <a:r>
              <a:rPr lang="en-US" dirty="0" smtClean="0"/>
              <a:t> Smooth </a:t>
            </a:r>
          </a:p>
          <a:p>
            <a:pPr marL="514350" indent="-514350">
              <a:buFont typeface="+mj-lt"/>
              <a:buAutoNum type="arabicPeriod"/>
            </a:pPr>
            <a:r>
              <a:rPr lang="en-US" dirty="0"/>
              <a:t> </a:t>
            </a:r>
            <a:r>
              <a:rPr lang="en-US" dirty="0" smtClean="0"/>
              <a:t>cardiac </a:t>
            </a:r>
          </a:p>
          <a:p>
            <a:pPr marL="514350" indent="-514350">
              <a:buFont typeface="+mj-lt"/>
              <a:buAutoNum type="arabicPeriod"/>
            </a:pPr>
            <a:r>
              <a:rPr lang="en-US" dirty="0" smtClean="0"/>
              <a:t> Skeletal </a:t>
            </a:r>
            <a:endParaRPr lang="en-US" dirty="0"/>
          </a:p>
        </p:txBody>
      </p:sp>
    </p:spTree>
    <p:extLst>
      <p:ext uri="{BB962C8B-B14F-4D97-AF65-F5344CB8AC3E}">
        <p14:creationId xmlns:p14="http://schemas.microsoft.com/office/powerpoint/2010/main" val="223557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371600"/>
            <a:ext cx="4114800" cy="4754563"/>
          </a:xfrm>
        </p:spPr>
        <p:txBody>
          <a:bodyPr>
            <a:normAutofit fontScale="55000" lnSpcReduction="20000"/>
          </a:bodyPr>
          <a:lstStyle/>
          <a:p>
            <a:r>
              <a:rPr lang="en-US" dirty="0"/>
              <a:t>Skeletal muscle. This micrograph illustrates </a:t>
            </a:r>
            <a:r>
              <a:rPr lang="en-US" dirty="0" smtClean="0"/>
              <a:t>some characteristic  </a:t>
            </a:r>
            <a:r>
              <a:rPr lang="en-US" dirty="0"/>
              <a:t>histological features of skeletal muscle</a:t>
            </a:r>
          </a:p>
          <a:p>
            <a:r>
              <a:rPr lang="en-US" dirty="0" smtClean="0"/>
              <a:t>fibers </a:t>
            </a:r>
            <a:r>
              <a:rPr lang="en-US" dirty="0"/>
              <a:t>cut longitudinally. About ten unbranched </a:t>
            </a:r>
            <a:r>
              <a:rPr lang="en-US" dirty="0" smtClean="0"/>
              <a:t>and elongated fibers </a:t>
            </a:r>
            <a:r>
              <a:rPr lang="en-US" dirty="0"/>
              <a:t>are shown at the </a:t>
            </a:r>
            <a:r>
              <a:rPr lang="en-US" dirty="0" smtClean="0"/>
              <a:t>center </a:t>
            </a:r>
            <a:r>
              <a:rPr lang="en-US" dirty="0"/>
              <a:t>of the micrograph.</a:t>
            </a:r>
          </a:p>
          <a:p>
            <a:r>
              <a:rPr lang="en-US" dirty="0" err="1"/>
              <a:t>Rhabdomyocytes</a:t>
            </a:r>
            <a:r>
              <a:rPr lang="en-US" dirty="0"/>
              <a:t> are </a:t>
            </a:r>
            <a:r>
              <a:rPr lang="en-US" dirty="0" smtClean="0"/>
              <a:t>multinucleate </a:t>
            </a:r>
            <a:r>
              <a:rPr lang="en-US" dirty="0"/>
              <a:t>cells</a:t>
            </a:r>
          </a:p>
          <a:p>
            <a:r>
              <a:rPr lang="en-US" dirty="0"/>
              <a:t>whose </a:t>
            </a:r>
            <a:r>
              <a:rPr lang="en-US" dirty="0" smtClean="0"/>
              <a:t>flattened nuclei </a:t>
            </a:r>
            <a:r>
              <a:rPr lang="en-US" dirty="0"/>
              <a:t>(arrows) are located at </a:t>
            </a:r>
            <a:r>
              <a:rPr lang="en-US" dirty="0" smtClean="0"/>
              <a:t>the periphery</a:t>
            </a:r>
            <a:r>
              <a:rPr lang="en-US" dirty="0"/>
              <a:t>, just beneath the plasma membrane (sarcolemma).</a:t>
            </a:r>
          </a:p>
          <a:p>
            <a:r>
              <a:rPr lang="en-US" dirty="0"/>
              <a:t>Regular </a:t>
            </a:r>
            <a:r>
              <a:rPr lang="en-US" dirty="0" smtClean="0"/>
              <a:t>cross-striations </a:t>
            </a:r>
            <a:r>
              <a:rPr lang="en-US" dirty="0"/>
              <a:t>(A and I bands)</a:t>
            </a:r>
          </a:p>
          <a:p>
            <a:r>
              <a:rPr lang="en-US" dirty="0"/>
              <a:t>are </a:t>
            </a:r>
            <a:r>
              <a:rPr lang="en-US" dirty="0" smtClean="0"/>
              <a:t>characterize. </a:t>
            </a:r>
            <a:r>
              <a:rPr lang="en-US" dirty="0"/>
              <a:t>The muscle </a:t>
            </a:r>
            <a:r>
              <a:rPr lang="en-US" dirty="0" smtClean="0"/>
              <a:t>fibers </a:t>
            </a:r>
            <a:r>
              <a:rPr lang="en-US" dirty="0"/>
              <a:t>are grouped </a:t>
            </a:r>
            <a:r>
              <a:rPr lang="en-US" dirty="0" smtClean="0"/>
              <a:t>together into </a:t>
            </a:r>
            <a:r>
              <a:rPr lang="en-US" dirty="0"/>
              <a:t>bundles (fasciculi) surrounded by loose</a:t>
            </a:r>
          </a:p>
          <a:p>
            <a:r>
              <a:rPr lang="en-US" dirty="0"/>
              <a:t>collagenous </a:t>
            </a:r>
            <a:r>
              <a:rPr lang="en-US" dirty="0" smtClean="0"/>
              <a:t>tissue </a:t>
            </a:r>
            <a:r>
              <a:rPr lang="en-US" dirty="0"/>
              <a:t>( perimysium - in turquoise).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495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99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Nervous tissues </a:t>
            </a:r>
            <a:endParaRPr lang="en-US" dirty="0"/>
          </a:p>
        </p:txBody>
      </p:sp>
      <p:sp>
        <p:nvSpPr>
          <p:cNvPr id="3" name="عنصر نائب للمحتوى 2"/>
          <p:cNvSpPr>
            <a:spLocks noGrp="1"/>
          </p:cNvSpPr>
          <p:nvPr>
            <p:ph idx="1"/>
          </p:nvPr>
        </p:nvSpPr>
        <p:spPr/>
        <p:txBody>
          <a:bodyPr/>
          <a:lstStyle/>
          <a:p>
            <a:r>
              <a:rPr lang="en-US" dirty="0" smtClean="0"/>
              <a:t>Cells have ability to receive and transmit stimuli </a:t>
            </a:r>
          </a:p>
          <a:p>
            <a:pPr marL="0" indent="0">
              <a:buNone/>
            </a:pPr>
            <a:r>
              <a:rPr lang="en-US" dirty="0" smtClean="0"/>
              <a:t>Divisions of the nervous system </a:t>
            </a:r>
          </a:p>
          <a:p>
            <a:pPr marL="514350" indent="-514350">
              <a:buFont typeface="+mj-lt"/>
              <a:buAutoNum type="arabicPeriod"/>
            </a:pPr>
            <a:r>
              <a:rPr lang="en-US" dirty="0"/>
              <a:t> </a:t>
            </a:r>
            <a:r>
              <a:rPr lang="en-US" dirty="0" smtClean="0"/>
              <a:t>Central nervous system</a:t>
            </a:r>
          </a:p>
          <a:p>
            <a:pPr marL="0" indent="0">
              <a:buNone/>
            </a:pPr>
            <a:r>
              <a:rPr lang="en-US" dirty="0" smtClean="0"/>
              <a:t> </a:t>
            </a:r>
          </a:p>
          <a:p>
            <a:pPr marL="0" indent="0">
              <a:buNone/>
            </a:pPr>
            <a:r>
              <a:rPr lang="en-US" dirty="0" smtClean="0"/>
              <a:t>2. Peripheral nervous system  </a:t>
            </a:r>
          </a:p>
          <a:p>
            <a:pPr marL="0" indent="0">
              <a:buNone/>
            </a:pPr>
            <a:endParaRPr lang="en-US" dirty="0"/>
          </a:p>
        </p:txBody>
      </p:sp>
      <p:cxnSp>
        <p:nvCxnSpPr>
          <p:cNvPr id="5" name="رابط كسهم مستقيم 4"/>
          <p:cNvCxnSpPr/>
          <p:nvPr/>
        </p:nvCxnSpPr>
        <p:spPr>
          <a:xfrm flipV="1">
            <a:off x="5181600" y="3276600"/>
            <a:ext cx="10668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5241234" y="3584713"/>
            <a:ext cx="1123122"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5867400" y="3008243"/>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Brain </a:t>
            </a:r>
            <a:endParaRPr lang="en-US" sz="2400" b="1" dirty="0">
              <a:solidFill>
                <a:schemeClr val="tx1"/>
              </a:solidFill>
            </a:endParaRPr>
          </a:p>
        </p:txBody>
      </p:sp>
      <p:sp>
        <p:nvSpPr>
          <p:cNvPr id="11" name="مستطيل 10"/>
          <p:cNvSpPr/>
          <p:nvPr/>
        </p:nvSpPr>
        <p:spPr>
          <a:xfrm>
            <a:off x="6248400" y="3624468"/>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Spinal</a:t>
            </a:r>
            <a:r>
              <a:rPr lang="en-US" dirty="0" smtClean="0">
                <a:solidFill>
                  <a:schemeClr val="tx1"/>
                </a:solidFill>
              </a:rPr>
              <a:t> </a:t>
            </a:r>
            <a:r>
              <a:rPr lang="en-US" sz="2400" b="1" dirty="0" smtClean="0">
                <a:solidFill>
                  <a:schemeClr val="tx1"/>
                </a:solidFill>
              </a:rPr>
              <a:t>cord</a:t>
            </a:r>
            <a:r>
              <a:rPr lang="en-US" dirty="0" smtClean="0">
                <a:solidFill>
                  <a:schemeClr val="tx1"/>
                </a:solidFill>
              </a:rPr>
              <a:t> </a:t>
            </a:r>
            <a:endParaRPr lang="en-US" dirty="0">
              <a:solidFill>
                <a:schemeClr val="tx1"/>
              </a:solidFill>
            </a:endParaRPr>
          </a:p>
        </p:txBody>
      </p:sp>
      <p:cxnSp>
        <p:nvCxnSpPr>
          <p:cNvPr id="12" name="رابط كسهم مستقيم 11"/>
          <p:cNvCxnSpPr/>
          <p:nvPr/>
        </p:nvCxnSpPr>
        <p:spPr>
          <a:xfrm flipV="1">
            <a:off x="5334000" y="4495800"/>
            <a:ext cx="10668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5377070" y="4800600"/>
            <a:ext cx="109993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6364356" y="4191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Cranial </a:t>
            </a:r>
          </a:p>
        </p:txBody>
      </p:sp>
      <p:sp>
        <p:nvSpPr>
          <p:cNvPr id="17" name="مستطيل 16"/>
          <p:cNvSpPr/>
          <p:nvPr/>
        </p:nvSpPr>
        <p:spPr>
          <a:xfrm>
            <a:off x="6500190" y="4830417"/>
            <a:ext cx="226280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Spinal nerves  </a:t>
            </a:r>
          </a:p>
        </p:txBody>
      </p:sp>
    </p:spTree>
    <p:extLst>
      <p:ext uri="{BB962C8B-B14F-4D97-AF65-F5344CB8AC3E}">
        <p14:creationId xmlns:p14="http://schemas.microsoft.com/office/powerpoint/2010/main" val="20272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Fins </a:t>
            </a:r>
            <a:endParaRPr lang="en-US" dirty="0"/>
          </a:p>
        </p:txBody>
      </p:sp>
      <p:sp>
        <p:nvSpPr>
          <p:cNvPr id="3" name="عنصر نائب للمحتوى 2"/>
          <p:cNvSpPr>
            <a:spLocks noGrp="1"/>
          </p:cNvSpPr>
          <p:nvPr>
            <p:ph idx="1"/>
          </p:nvPr>
        </p:nvSpPr>
        <p:spPr>
          <a:xfrm>
            <a:off x="457200" y="1600200"/>
            <a:ext cx="3733800" cy="4525963"/>
          </a:xfrm>
        </p:spPr>
        <p:txBody>
          <a:bodyPr/>
          <a:lstStyle/>
          <a:p>
            <a:pPr algn="just"/>
            <a:r>
              <a:rPr lang="en-US" dirty="0" smtClean="0"/>
              <a:t>Tow types of Fins </a:t>
            </a:r>
          </a:p>
          <a:p>
            <a:pPr algn="just"/>
            <a:r>
              <a:rPr lang="en-US" b="1" dirty="0" smtClean="0">
                <a:solidFill>
                  <a:srgbClr val="FF0000"/>
                </a:solidFill>
              </a:rPr>
              <a:t>single </a:t>
            </a:r>
            <a:r>
              <a:rPr lang="en-US" b="1" dirty="0">
                <a:solidFill>
                  <a:srgbClr val="FF0000"/>
                </a:solidFill>
              </a:rPr>
              <a:t>fins: </a:t>
            </a:r>
            <a:r>
              <a:rPr lang="en-US" dirty="0"/>
              <a:t>the dorsal fin, anal fin, and tail </a:t>
            </a:r>
            <a:r>
              <a:rPr lang="en-US" dirty="0" smtClean="0"/>
              <a:t>fin.</a:t>
            </a:r>
          </a:p>
          <a:p>
            <a:pPr algn="just"/>
            <a:r>
              <a:rPr lang="en-US" b="1" dirty="0" smtClean="0">
                <a:solidFill>
                  <a:srgbClr val="FF0000"/>
                </a:solidFill>
              </a:rPr>
              <a:t>paired </a:t>
            </a:r>
            <a:r>
              <a:rPr lang="en-US" b="1" dirty="0">
                <a:solidFill>
                  <a:srgbClr val="FF0000"/>
                </a:solidFill>
              </a:rPr>
              <a:t>fins: </a:t>
            </a:r>
            <a:r>
              <a:rPr lang="en-US" dirty="0"/>
              <a:t>the pectoral fins and Pelvic fins.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4724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99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Gills</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3" name="عنصر نائب للمحتوى 2"/>
          <p:cNvSpPr>
            <a:spLocks noGrp="1"/>
          </p:cNvSpPr>
          <p:nvPr>
            <p:ph idx="1"/>
          </p:nvPr>
        </p:nvSpPr>
        <p:spPr>
          <a:xfrm>
            <a:off x="457200" y="1600200"/>
            <a:ext cx="4191000" cy="4525963"/>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Most fish have 4 gills on each </a:t>
            </a:r>
            <a:r>
              <a:rPr lang="en-US" sz="2400" dirty="0" smtClean="0">
                <a:latin typeface="Times New Roman" panose="02020603050405020304" pitchFamily="18" charset="0"/>
                <a:cs typeface="Times New Roman" panose="02020603050405020304" pitchFamily="18" charset="0"/>
              </a:rPr>
              <a:t>side located </a:t>
            </a:r>
            <a:r>
              <a:rPr lang="en-US" sz="2400" dirty="0">
                <a:latin typeface="Times New Roman" panose="02020603050405020304" pitchFamily="18" charset="0"/>
                <a:cs typeface="Times New Roman" panose="02020603050405020304" pitchFamily="18" charset="0"/>
              </a:rPr>
              <a:t>under the </a:t>
            </a:r>
            <a:r>
              <a:rPr lang="en-US" sz="2400" dirty="0" smtClean="0">
                <a:latin typeface="Times New Roman" panose="02020603050405020304" pitchFamily="18" charset="0"/>
                <a:cs typeface="Times New Roman" panose="02020603050405020304" pitchFamily="18" charset="0"/>
              </a:rPr>
              <a:t>operculum</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Gill are </a:t>
            </a:r>
            <a:r>
              <a:rPr lang="en-US" sz="2400" dirty="0" smtClean="0">
                <a:latin typeface="Times New Roman" panose="02020603050405020304" pitchFamily="18" charset="0"/>
                <a:cs typeface="Times New Roman" panose="02020603050405020304" pitchFamily="18" charset="0"/>
              </a:rPr>
              <a:t>consisted </a:t>
            </a:r>
            <a:r>
              <a:rPr lang="en-US" sz="2400" dirty="0">
                <a:latin typeface="Times New Roman" panose="02020603050405020304" pitchFamily="18" charset="0"/>
                <a:cs typeface="Times New Roman" panose="02020603050405020304" pitchFamily="18" charset="0"/>
              </a:rPr>
              <a:t>of paired gill filaments, each filament consists of numerous lamellae</a:t>
            </a: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filaments have many functions including the transfer of ions water, as well as the exchange of oxygen, carbon dioxide, acids and ammonia. Each filament contains a capillary network that provides a large surface area for exchanging.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9528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p:spPr>
        <p:txBody>
          <a:bodyPr/>
          <a:lstStyle/>
          <a:p>
            <a:r>
              <a:rPr lang="en-US" dirty="0" smtClean="0"/>
              <a:t>Gills</a:t>
            </a:r>
            <a:endParaRPr lang="en-US" dirty="0"/>
          </a:p>
        </p:txBody>
      </p:sp>
      <p:sp>
        <p:nvSpPr>
          <p:cNvPr id="3" name="عنصر نائب للمحتوى 2"/>
          <p:cNvSpPr>
            <a:spLocks noGrp="1"/>
          </p:cNvSpPr>
          <p:nvPr>
            <p:ph idx="1"/>
          </p:nvPr>
        </p:nvSpPr>
        <p:spPr>
          <a:xfrm>
            <a:off x="0" y="838200"/>
            <a:ext cx="4267200" cy="2819400"/>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paired gill filaments is supported by a gill arch and protected by </a:t>
            </a:r>
            <a:r>
              <a:rPr lang="en-US" sz="2400" dirty="0">
                <a:solidFill>
                  <a:srgbClr val="FF0000"/>
                </a:solidFill>
                <a:latin typeface="Times New Roman" panose="02020603050405020304" pitchFamily="18" charset="0"/>
                <a:cs typeface="Times New Roman" panose="02020603050405020304" pitchFamily="18" charset="0"/>
              </a:rPr>
              <a:t>gill </a:t>
            </a:r>
            <a:r>
              <a:rPr lang="en-US" sz="2400" dirty="0" err="1" smtClean="0">
                <a:solidFill>
                  <a:srgbClr val="FF0000"/>
                </a:solidFill>
                <a:latin typeface="Times New Roman" panose="02020603050405020304" pitchFamily="18" charset="0"/>
                <a:cs typeface="Times New Roman" panose="02020603050405020304" pitchFamily="18" charset="0"/>
              </a:rPr>
              <a:t>rakers</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tooth-like </a:t>
            </a:r>
            <a:r>
              <a:rPr lang="en-US" sz="2400" dirty="0">
                <a:latin typeface="Times New Roman" panose="02020603050405020304" pitchFamily="18" charset="0"/>
                <a:cs typeface="Times New Roman" panose="02020603050405020304" pitchFamily="18" charset="0"/>
              </a:rPr>
              <a:t>projections that help make sure that no extraneous material gets into the gill filaments to clog them up (filter-feeders).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191" y="1219200"/>
            <a:ext cx="39528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4114800" cy="247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06" y="3657600"/>
            <a:ext cx="4286250" cy="272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16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Swim bladder (Air bladder):</a:t>
            </a:r>
          </a:p>
        </p:txBody>
      </p:sp>
      <p:sp>
        <p:nvSpPr>
          <p:cNvPr id="3" name="عنصر نائب للمحتوى 2"/>
          <p:cNvSpPr>
            <a:spLocks noGrp="1"/>
          </p:cNvSpPr>
          <p:nvPr>
            <p:ph idx="1"/>
          </p:nvPr>
        </p:nvSpPr>
        <p:spPr>
          <a:xfrm>
            <a:off x="228600" y="1600200"/>
            <a:ext cx="4419600" cy="4525963"/>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gas-filled balance organ that allows a fish to conserve energy by maintaining neutral buoyancy (suspending) in water. Fish caught from very deep water sometimes need to have air released from their swim bladder before they can be released and return to deep water, due to the difference in atmospheric pressure at the water's surface. Species of fish that do not possess a swim bladder sink to the bottom if they stop swimming.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4038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18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Urinary system</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3" name="عنصر نائب للمحتوى 2"/>
          <p:cNvSpPr>
            <a:spLocks noGrp="1"/>
          </p:cNvSpPr>
          <p:nvPr>
            <p:ph idx="1"/>
          </p:nvPr>
        </p:nvSpPr>
        <p:spPr/>
        <p:txBody>
          <a:bodyPr/>
          <a:lstStyle/>
          <a:p>
            <a:r>
              <a:rPr lang="en-US" dirty="0" smtClean="0"/>
              <a:t>Kidney</a:t>
            </a:r>
          </a:p>
          <a:p>
            <a:r>
              <a:rPr lang="en-US" dirty="0"/>
              <a:t> </a:t>
            </a:r>
            <a:r>
              <a:rPr lang="en-US" dirty="0" smtClean="0"/>
              <a:t>Ureter</a:t>
            </a:r>
          </a:p>
          <a:p>
            <a:r>
              <a:rPr lang="en-US" dirty="0" smtClean="0"/>
              <a:t>Urinary </a:t>
            </a:r>
            <a:r>
              <a:rPr lang="en-US" dirty="0"/>
              <a:t>bladder</a:t>
            </a:r>
          </a:p>
        </p:txBody>
      </p:sp>
    </p:spTree>
    <p:extLst>
      <p:ext uri="{BB962C8B-B14F-4D97-AF65-F5344CB8AC3E}">
        <p14:creationId xmlns:p14="http://schemas.microsoft.com/office/powerpoint/2010/main" val="280230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Kidney </a:t>
            </a:r>
            <a:endParaRPr lang="en-US" dirty="0">
              <a:solidFill>
                <a:srgbClr val="FF0000"/>
              </a:solidFill>
            </a:endParaRPr>
          </a:p>
        </p:txBody>
      </p:sp>
      <p:sp>
        <p:nvSpPr>
          <p:cNvPr id="3" name="عنصر نائب للمحتوى 2"/>
          <p:cNvSpPr>
            <a:spLocks noGrp="1"/>
          </p:cNvSpPr>
          <p:nvPr>
            <p:ph idx="1"/>
          </p:nvPr>
        </p:nvSpPr>
        <p:spPr>
          <a:xfrm>
            <a:off x="228600" y="1600200"/>
            <a:ext cx="8763000" cy="4525963"/>
          </a:xfrm>
        </p:spPr>
        <p:txBody>
          <a:bodyPr/>
          <a:lstStyle/>
          <a:p>
            <a:pPr algn="just"/>
            <a:r>
              <a:rPr lang="en-US" b="1" dirty="0" smtClean="0">
                <a:solidFill>
                  <a:srgbClr val="FF0000"/>
                </a:solidFill>
              </a:rPr>
              <a:t>Shape</a:t>
            </a:r>
            <a:r>
              <a:rPr lang="en-US" b="1" dirty="0">
                <a:solidFill>
                  <a:srgbClr val="FF0000"/>
                </a:solidFill>
              </a:rPr>
              <a:t>: </a:t>
            </a:r>
            <a:r>
              <a:rPr lang="en-US" dirty="0"/>
              <a:t>It is a light or dark brown or black organ normally extending the length </a:t>
            </a:r>
            <a:r>
              <a:rPr lang="en-US" dirty="0" smtClean="0"/>
              <a:t>of the </a:t>
            </a:r>
            <a:r>
              <a:rPr lang="en-US" dirty="0"/>
              <a:t>body cavity. It is usually divided into anterior or </a:t>
            </a:r>
            <a:r>
              <a:rPr lang="en-US" dirty="0" smtClean="0"/>
              <a:t>head kidney and </a:t>
            </a:r>
            <a:r>
              <a:rPr lang="en-US" dirty="0"/>
              <a:t>posterior or excretory kidney. but this differentiation sometimes is not possible by external observations.</a:t>
            </a:r>
          </a:p>
          <a:p>
            <a:pPr algn="just"/>
            <a:endParaRPr lang="en-US" dirty="0"/>
          </a:p>
        </p:txBody>
      </p:sp>
    </p:spTree>
    <p:extLst>
      <p:ext uri="{BB962C8B-B14F-4D97-AF65-F5344CB8AC3E}">
        <p14:creationId xmlns:p14="http://schemas.microsoft.com/office/powerpoint/2010/main" val="91761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14" t="28939" r="27557" b="19546"/>
          <a:stretch/>
        </p:blipFill>
        <p:spPr bwMode="auto">
          <a:xfrm>
            <a:off x="762000" y="609600"/>
            <a:ext cx="7924800"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4449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1212</Words>
  <Application>Microsoft Office PowerPoint</Application>
  <PresentationFormat>عرض على الشاشة (3:4)‏</PresentationFormat>
  <Paragraphs>119</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نسق Office</vt:lpstr>
      <vt:lpstr>Tissues of Fish</vt:lpstr>
      <vt:lpstr>Fish anatomy</vt:lpstr>
      <vt:lpstr>Fins </vt:lpstr>
      <vt:lpstr>Gills:</vt:lpstr>
      <vt:lpstr>Gills</vt:lpstr>
      <vt:lpstr>Swim bladder (Air bladder):</vt:lpstr>
      <vt:lpstr>Urinary system:</vt:lpstr>
      <vt:lpstr>Kidney </vt:lpstr>
      <vt:lpstr>عرض تقديمي في PowerPoint</vt:lpstr>
      <vt:lpstr>عرض تقديمي في PowerPoint</vt:lpstr>
      <vt:lpstr>Functions </vt:lpstr>
      <vt:lpstr>The ureters</vt:lpstr>
      <vt:lpstr>Reproductive system</vt:lpstr>
      <vt:lpstr>The tests </vt:lpstr>
      <vt:lpstr>عرض تقديمي في PowerPoint</vt:lpstr>
      <vt:lpstr>The ovary</vt:lpstr>
      <vt:lpstr>عرض تقديمي في PowerPoint</vt:lpstr>
      <vt:lpstr>Tissues of Fish</vt:lpstr>
      <vt:lpstr>1- Epithelium </vt:lpstr>
      <vt:lpstr>عرض تقديمي في PowerPoint</vt:lpstr>
      <vt:lpstr>عرض تقديمي في PowerPoint</vt:lpstr>
      <vt:lpstr>2- The connective tissues</vt:lpstr>
      <vt:lpstr>Structures of connective tissues  </vt:lpstr>
      <vt:lpstr>Types of cells </vt:lpstr>
      <vt:lpstr>Types of connective tissues </vt:lpstr>
      <vt:lpstr>عرض تقديمي في PowerPoint</vt:lpstr>
      <vt:lpstr>Muscular tissues</vt:lpstr>
      <vt:lpstr>عرض تقديمي في PowerPoint</vt:lpstr>
      <vt:lpstr>Nervous tissues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Tissues of Fish</dc:title>
  <dc:creator>Maher</dc:creator>
  <cp:lastModifiedBy>Maher</cp:lastModifiedBy>
  <cp:revision>43</cp:revision>
  <dcterms:created xsi:type="dcterms:W3CDTF">2025-09-29T05:51:21Z</dcterms:created>
  <dcterms:modified xsi:type="dcterms:W3CDTF">2025-11-25T19:16:51Z</dcterms:modified>
</cp:coreProperties>
</file>